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89" r:id="rId2"/>
    <p:sldId id="318" r:id="rId3"/>
    <p:sldId id="346" r:id="rId4"/>
    <p:sldId id="347" r:id="rId5"/>
    <p:sldId id="348" r:id="rId6"/>
    <p:sldId id="317" r:id="rId7"/>
    <p:sldId id="321" r:id="rId8"/>
    <p:sldId id="328" r:id="rId9"/>
    <p:sldId id="331" r:id="rId10"/>
    <p:sldId id="332" r:id="rId11"/>
    <p:sldId id="333" r:id="rId12"/>
    <p:sldId id="336" r:id="rId13"/>
    <p:sldId id="337" r:id="rId14"/>
    <p:sldId id="334" r:id="rId15"/>
    <p:sldId id="335" r:id="rId16"/>
    <p:sldId id="329" r:id="rId17"/>
    <p:sldId id="269" r:id="rId18"/>
    <p:sldId id="270" r:id="rId19"/>
    <p:sldId id="271" r:id="rId20"/>
    <p:sldId id="272" r:id="rId21"/>
    <p:sldId id="273" r:id="rId22"/>
    <p:sldId id="330" r:id="rId23"/>
    <p:sldId id="322" r:id="rId24"/>
    <p:sldId id="325" r:id="rId25"/>
    <p:sldId id="343" r:id="rId26"/>
    <p:sldId id="341" r:id="rId27"/>
    <p:sldId id="344" r:id="rId28"/>
    <p:sldId id="349" r:id="rId29"/>
    <p:sldId id="350" r:id="rId30"/>
    <p:sldId id="351" r:id="rId31"/>
    <p:sldId id="352" r:id="rId32"/>
    <p:sldId id="353" r:id="rId33"/>
    <p:sldId id="354" r:id="rId34"/>
    <p:sldId id="355" r:id="rId35"/>
    <p:sldId id="345" r:id="rId36"/>
    <p:sldId id="327" r:id="rId37"/>
    <p:sldId id="338" r:id="rId38"/>
    <p:sldId id="339" r:id="rId39"/>
    <p:sldId id="340" r:id="rId40"/>
    <p:sldId id="326" r:id="rId41"/>
    <p:sldId id="324" r:id="rId42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2D81"/>
    <a:srgbClr val="DB4437"/>
    <a:srgbClr val="4285F4"/>
    <a:srgbClr val="4231F4"/>
    <a:srgbClr val="6690FF"/>
    <a:srgbClr val="F4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6" autoAdjust="0"/>
    <p:restoredTop sz="84398" autoAdjust="0"/>
  </p:normalViewPr>
  <p:slideViewPr>
    <p:cSldViewPr snapToGrid="0" snapToObjects="1">
      <p:cViewPr varScale="1">
        <p:scale>
          <a:sx n="97" d="100"/>
          <a:sy n="97" d="100"/>
        </p:scale>
        <p:origin x="207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D17F6-5E44-B34B-9F31-3514A403A339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041D9-1AA4-C848-BE08-2678C69076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4220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jpeg>
</file>

<file path=ppt/media/image14.tif>
</file>

<file path=ppt/media/image15.png>
</file>

<file path=ppt/media/image16.tif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1A8AF-AB40-054D-B39D-3F00D3A9393B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48AE5-40CD-D246-B914-1E51F93A2E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9366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2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1049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83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691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0497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74827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0422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7560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15177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570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5760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4210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79070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69453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34917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35621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13512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308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31004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8691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95560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717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7281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04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3502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1703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436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21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9328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146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latin typeface="Roboto Light"/>
                <a:cs typeface="Roboto Ligh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985950"/>
            <a:ext cx="6400800" cy="47148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2283964" y="6356350"/>
            <a:ext cx="893772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079EE833-EE82-D544-BB9C-EFA558539038}" type="datetime1">
              <a:rPr lang="de-DE" smtClean="0"/>
              <a:t>16.01.2019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Rectangle 10"/>
          <p:cNvSpPr/>
          <p:nvPr userDrawn="1"/>
        </p:nvSpPr>
        <p:spPr>
          <a:xfrm>
            <a:off x="0" y="5659427"/>
            <a:ext cx="9144000" cy="36000"/>
          </a:xfrm>
          <a:prstGeom prst="rect">
            <a:avLst/>
          </a:prstGeom>
          <a:solidFill>
            <a:srgbClr val="0D2D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48" y="6005689"/>
            <a:ext cx="2019069" cy="701322"/>
          </a:xfrm>
          <a:prstGeom prst="rect">
            <a:avLst/>
          </a:prstGeom>
        </p:spPr>
      </p:pic>
      <p:sp>
        <p:nvSpPr>
          <p:cNvPr id="12" name="Untertitel 2"/>
          <p:cNvSpPr txBox="1">
            <a:spLocks/>
          </p:cNvSpPr>
          <p:nvPr userDrawn="1"/>
        </p:nvSpPr>
        <p:spPr>
          <a:xfrm>
            <a:off x="6654018" y="5060921"/>
            <a:ext cx="2447778" cy="471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 dirty="0"/>
              <a:t>[Name]</a:t>
            </a:r>
          </a:p>
        </p:txBody>
      </p:sp>
    </p:spTree>
    <p:extLst>
      <p:ext uri="{BB962C8B-B14F-4D97-AF65-F5344CB8AC3E}">
        <p14:creationId xmlns:p14="http://schemas.microsoft.com/office/powerpoint/2010/main" val="100082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 sz="2400"/>
            </a:lvl1pPr>
            <a:lvl2pPr marL="742950" indent="-285750">
              <a:buFont typeface="Wingdings" charset="2"/>
              <a:buChar char="§"/>
              <a:defRPr sz="2200"/>
            </a:lvl2pPr>
            <a:lvl3pPr marL="1143000" indent="-228600">
              <a:buFont typeface="Wingdings" charset="2"/>
              <a:buChar char="§"/>
              <a:defRPr sz="2000"/>
            </a:lvl3pPr>
            <a:lvl4pPr marL="1600200" indent="-228600">
              <a:buFont typeface="Wingdings" charset="2"/>
              <a:buChar char="§"/>
              <a:defRPr sz="1800"/>
            </a:lvl4pPr>
            <a:lvl5pPr marL="2057400" indent="-228600">
              <a:buFont typeface="Wingdings" charset="2"/>
              <a:buChar char="§"/>
              <a:defRPr sz="1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A0CA-6CBF-7546-A7B2-E422C938A4CA}" type="datetime1">
              <a:rPr lang="de-DE" smtClean="0"/>
              <a:t>16.01.2019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367AAD7-963B-4671-8E8A-B9C0900F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5193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26036-E294-B948-8FD3-02781514CF4A}" type="datetime1">
              <a:rPr lang="de-DE" smtClean="0"/>
              <a:t>16.01.2019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7" descr="oth-regensburg-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41" y="6322796"/>
            <a:ext cx="730469" cy="43192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9C6FB9E-1284-4A7D-8EAA-FD0056D7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18007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7023B-B7D1-1A45-AADC-58F6C8389F84}" type="datetime1">
              <a:rPr lang="de-DE" smtClean="0"/>
              <a:t>16.01.2019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0BACE962-A189-41D9-B6C9-3DA1F83E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80822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21F54-95EB-0740-B47C-B50C4EF64026}" type="datetime1">
              <a:rPr lang="de-DE" smtClean="0"/>
              <a:t>16.01.2019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9086574F-3979-4A5D-8A53-B785C7CEC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2293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40536" y="6356350"/>
            <a:ext cx="1005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C8C1DAB3-C946-9A43-B18E-2D640705B548}" type="datetime1">
              <a:rPr lang="de-DE" smtClean="0"/>
              <a:t>16.01.2019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4000" y="6356350"/>
            <a:ext cx="30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2198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Roboto Light"/>
          <a:ea typeface="+mj-ea"/>
          <a:cs typeface="Roboto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oboto Light"/>
          <a:ea typeface="+mn-ea"/>
          <a:cs typeface="Roboto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Roboto Light"/>
          <a:ea typeface="+mn-ea"/>
          <a:cs typeface="Roboto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 Light"/>
          <a:ea typeface="+mn-ea"/>
          <a:cs typeface="Roboto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Roboto Light"/>
                <a:cs typeface="Roboto Light"/>
              </a:rPr>
              <a:t>Abschlusspräsentation HCI</a:t>
            </a:r>
            <a:br>
              <a:rPr lang="de-DE" dirty="0">
                <a:latin typeface="Roboto Light"/>
                <a:cs typeface="Roboto Light"/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Roboto Light"/>
                <a:cs typeface="Roboto Light"/>
              </a:rPr>
              <a:t>QIS-System OTH Regensburg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sz="2000" dirty="0">
                <a:latin typeface="Roboto Light"/>
                <a:cs typeface="Roboto Light"/>
              </a:rPr>
              <a:t>Linda </a:t>
            </a:r>
            <a:r>
              <a:rPr lang="de-DE" sz="2000" dirty="0" err="1">
                <a:latin typeface="Roboto Light"/>
                <a:cs typeface="Roboto Light"/>
              </a:rPr>
              <a:t>Kuznetso</a:t>
            </a:r>
            <a:r>
              <a:rPr lang="de-DE" sz="2000" dirty="0" err="1"/>
              <a:t>va</a:t>
            </a:r>
            <a:r>
              <a:rPr lang="de-DE" sz="2000" dirty="0"/>
              <a:t>, Carola Vaitl, Simon Hofmeister, Tuan Do, Konstantin Kondrashov</a:t>
            </a:r>
            <a:endParaRPr lang="de-DE" sz="2000" dirty="0">
              <a:latin typeface="Roboto Light"/>
              <a:cs typeface="Roboto Light"/>
            </a:endParaRPr>
          </a:p>
          <a:p>
            <a:r>
              <a:rPr lang="de-DE" sz="2000" dirty="0">
                <a:latin typeface="Roboto Light"/>
                <a:cs typeface="Roboto Light"/>
              </a:rPr>
              <a:t>18.01.2019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A25F04A-700E-434D-8265-D984037D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5671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62" b="21839"/>
          <a:stretch/>
        </p:blipFill>
        <p:spPr>
          <a:xfrm>
            <a:off x="574507" y="1485106"/>
            <a:ext cx="7997171" cy="4594293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10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34210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</a:p>
          <a:p>
            <a:pPr>
              <a:lnSpc>
                <a:spcPct val="120000"/>
              </a:lnSpc>
            </a:pPr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Benutzer</a:t>
            </a:r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80BFBA78-D5B3-443E-8A55-C74FBBA3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284783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Analysemethode: Interview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13" y="2026153"/>
            <a:ext cx="6228117" cy="3868109"/>
          </a:xfrm>
        </p:spPr>
        <p:txBody>
          <a:bodyPr/>
          <a:lstStyle/>
          <a:p>
            <a:r>
              <a:rPr lang="de-DE" dirty="0"/>
              <a:t>Studenten</a:t>
            </a:r>
          </a:p>
          <a:p>
            <a:r>
              <a:rPr lang="de-DE" dirty="0"/>
              <a:t>Professoren</a:t>
            </a:r>
          </a:p>
          <a:p>
            <a:r>
              <a:rPr lang="de-DE" dirty="0"/>
              <a:t>Sekretärinnen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4409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C95C67-3724-4FD2-B78A-BE1A39A4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9A669A-4E59-4C91-9507-9A4EAE08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84CDF07-E417-4F26-8F74-0A03724A4E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49571"/>
            <a:ext cx="8229600" cy="4351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Wie oft benutzen Sie das QIS-System?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2-mal pro Prüfung, einmal um Anzahl der Anmeldungen einzusehen und einmal zum Noteneintragung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Funktionalität/Funktionen bietet Ihnen die Applikation?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 oder per Excel-Import.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Notenansicht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Formulare für Fehlerfall bei Noteneintragung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Abschlussmeldung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Funktionen führen sie auf der Seite durch?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manuell, da Import nicht vertrauenswürdig.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8BE1AED3-F9E7-43C1-B685-6C37B4F69796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Bsp.: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631411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7040E-924B-41C7-8490-EB73DC232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612" y="1519614"/>
            <a:ext cx="8229600" cy="4940392"/>
          </a:xfrm>
        </p:spPr>
        <p:txBody>
          <a:bodyPr>
            <a:normAutofit fontScale="92500" lnSpcReduction="20000"/>
          </a:bodyPr>
          <a:lstStyle/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Probleme/Schwierigkeiten haben Sie bei der Bedienung von der Seite?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Keine Editierfunktion für gespeicherte Noten.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Notenangabe 130 für 1,3 irritierend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Funktionalität fehlt Ihnen auf der Seite? Welche Funktionen hätten Sie zusätzlich gerne?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Noten-Validierungsfunktion, ob Format ggf. passt.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Gruppierung von Prüfungen zum Eintragen, sonst muss man immer springen. z.B. nach Wiederholer, Studiengang.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 von Studenten von anderen Kursen einsehen.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Nachträgliches Hinzufügen von unangemeldeten Prüfungsteilnehmern.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Bachelorarbeits-Note eintragen.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Grafik über </a:t>
            </a:r>
            <a:r>
              <a:rPr lang="de-DE" sz="18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Notendurschschnit</a:t>
            </a:r>
            <a:r>
              <a:rPr lang="de-DE" sz="20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t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endParaRPr lang="de-DE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Funktionen benutzen Sie nie oder halten für schlecht beschrieben/unübersichtlich?</a:t>
            </a:r>
          </a:p>
          <a:p>
            <a:pPr lvl="1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  <a:endParaRPr lang="de-DE" sz="2000" dirty="0">
              <a:solidFill>
                <a:schemeClr val="accent2">
                  <a:lumMod val="60000"/>
                  <a:lumOff val="4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10000"/>
              </a:lnSpc>
            </a:pPr>
            <a:endParaRPr lang="de-DE" sz="32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B8ABDB-E49C-4880-96E0-9D97F9CA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755D6D-AD3A-4855-883A-73B5D032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3D56125B-0C26-4889-876D-FB10467DBFC1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Bsp.: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333514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442329"/>
          </a:xfrm>
        </p:spPr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700" dirty="0">
                <a:solidFill>
                  <a:schemeClr val="bg1">
                    <a:lumMod val="50000"/>
                  </a:schemeClr>
                </a:solidFill>
              </a:rPr>
              <a:t>Spezifizieren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527" y="2171676"/>
            <a:ext cx="7161244" cy="3729963"/>
          </a:xfrm>
        </p:spPr>
        <p:txBody>
          <a:bodyPr/>
          <a:lstStyle/>
          <a:p>
            <a:r>
              <a:rPr lang="de-DE" dirty="0"/>
              <a:t>User-Task-Matrix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Nutzer benutzen manche Funktionen teilweise nie</a:t>
            </a:r>
            <a:endParaRPr lang="de-DE" dirty="0"/>
          </a:p>
          <a:p>
            <a:r>
              <a:rPr lang="de-DE" dirty="0"/>
              <a:t>Personas</a:t>
            </a:r>
          </a:p>
          <a:p>
            <a:r>
              <a:rPr lang="de-DE" dirty="0"/>
              <a:t>Szenarien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151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Bsp.: </a:t>
            </a: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Persona Prof. </a:t>
            </a:r>
            <a:r>
              <a:rPr lang="de-DE" sz="3100" dirty="0" err="1">
                <a:solidFill>
                  <a:schemeClr val="bg1">
                    <a:lumMod val="50000"/>
                  </a:schemeClr>
                </a:solidFill>
              </a:rPr>
              <a:t>Marquina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2039DCA-9AAE-4FC8-99A2-EA1789F78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32" t="20897" r="18668" b="32257"/>
          <a:stretch/>
        </p:blipFill>
        <p:spPr>
          <a:xfrm>
            <a:off x="1040965" y="1940633"/>
            <a:ext cx="7254419" cy="3949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998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16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8515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2.2 | Festlegen der Nutzungsanforderungen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endParaRPr lang="de-DE" sz="2400" dirty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96F6BAA-80EB-499B-9257-44FCE1C9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6185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sp>
        <p:nvSpPr>
          <p:cNvPr id="140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Auswertung der Ergebnisse der ersten Phase </a:t>
            </a:r>
            <a:br>
              <a:rPr sz="1674">
                <a:solidFill>
                  <a:srgbClr val="808080"/>
                </a:solidFill>
              </a:rPr>
            </a:br>
            <a:endParaRPr sz="1674">
              <a:solidFill>
                <a:srgbClr val="808080"/>
              </a:solidFill>
            </a:endParaRPr>
          </a:p>
        </p:txBody>
      </p:sp>
      <p:sp>
        <p:nvSpPr>
          <p:cNvPr id="141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pic>
        <p:nvPicPr>
          <p:cNvPr id="142" name="IMG_20190115_194631_041__01.jpg" descr="IMG_20190115_194631_041__0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6094" y="1221586"/>
            <a:ext cx="6791812" cy="4918409"/>
          </a:xfrm>
          <a:prstGeom prst="rect">
            <a:avLst/>
          </a:prstGeom>
          <a:ln w="12700">
            <a:miter lim="400000"/>
          </a:ln>
          <a:effectLst>
            <a:outerShdw blurRad="622300" dist="20000" dir="5400000" rotWithShape="0">
              <a:srgbClr val="000000">
                <a:alpha val="3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4635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el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426847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Auswertung der Ergebnisse =&gt; Spezifikation der Anforderungen</a:t>
            </a:r>
          </a:p>
        </p:txBody>
      </p:sp>
      <p:sp>
        <p:nvSpPr>
          <p:cNvPr id="145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146" name="IMG_20190115_194631_041__01.jpg" descr="IMG_20190115_194631_041__0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4646" y="1205135"/>
            <a:ext cx="3413247" cy="2471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Bildschirmfoto 2019-01-15 um 19.57.48.png" descr="Bildschirmfoto 2019-01-15 um 19.57.48.png"/>
          <p:cNvPicPr>
            <a:picLocks noChangeAspect="1"/>
          </p:cNvPicPr>
          <p:nvPr/>
        </p:nvPicPr>
        <p:blipFill>
          <a:blip r:embed="rId3">
            <a:extLst/>
          </a:blip>
          <a:srcRect t="60" r="1737" b="60"/>
          <a:stretch>
            <a:fillRect/>
          </a:stretch>
        </p:blipFill>
        <p:spPr>
          <a:xfrm>
            <a:off x="2696998" y="1832521"/>
            <a:ext cx="5949768" cy="4519052"/>
          </a:xfrm>
          <a:prstGeom prst="rect">
            <a:avLst/>
          </a:prstGeom>
          <a:ln w="12700">
            <a:miter lim="400000"/>
          </a:ln>
          <a:effectLst>
            <a:outerShdw blurRad="266700" dist="19298" dir="5400000" rotWithShape="0">
              <a:srgbClr val="000000">
                <a:alpha val="91213"/>
              </a:srgbClr>
            </a:outerShdw>
          </a:effectLst>
        </p:spPr>
      </p:pic>
      <p:sp>
        <p:nvSpPr>
          <p:cNvPr id="148" name="Pfeil"/>
          <p:cNvSpPr/>
          <p:nvPr/>
        </p:nvSpPr>
        <p:spPr>
          <a:xfrm rot="1279768">
            <a:off x="1159022" y="2800904"/>
            <a:ext cx="1914229" cy="854652"/>
          </a:xfrm>
          <a:prstGeom prst="rightArrow">
            <a:avLst>
              <a:gd name="adj1" fmla="val 32000"/>
              <a:gd name="adj2" fmla="val 95103"/>
            </a:avLst>
          </a:prstGeom>
          <a:gradFill>
            <a:gsLst>
              <a:gs pos="0">
                <a:schemeClr val="accent4">
                  <a:hueOff val="-206663"/>
                  <a:satOff val="29896"/>
                  <a:lumOff val="29240"/>
                </a:schemeClr>
              </a:gs>
              <a:gs pos="35000">
                <a:srgbClr val="D8C9EE"/>
              </a:gs>
              <a:gs pos="100000">
                <a:schemeClr val="accent4">
                  <a:hueOff val="-242556"/>
                  <a:satOff val="32941"/>
                  <a:lumOff val="43328"/>
                </a:schemeClr>
              </a:gs>
            </a:gsLst>
            <a:lin ang="16200000"/>
          </a:gradFill>
          <a:ln>
            <a:solidFill>
              <a:srgbClr val="7D60A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149" name="bucket.jpeg" descr="bucket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2587" y="3730895"/>
            <a:ext cx="2192283" cy="2024038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887850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el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426847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Priorisierung der Anforderungen</a:t>
            </a:r>
          </a:p>
        </p:txBody>
      </p:sp>
      <p:sp>
        <p:nvSpPr>
          <p:cNvPr id="153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pic>
        <p:nvPicPr>
          <p:cNvPr id="154" name="Bildschirmfoto 2019-01-15 um 19.57.48.png" descr="Bildschirmfoto 2019-01-15 um 19.57.48.png"/>
          <p:cNvPicPr>
            <a:picLocks noChangeAspect="1"/>
          </p:cNvPicPr>
          <p:nvPr/>
        </p:nvPicPr>
        <p:blipFill>
          <a:blip r:embed="rId2">
            <a:extLst/>
          </a:blip>
          <a:srcRect l="36545" t="2520" r="28466" b="31855"/>
          <a:stretch>
            <a:fillRect/>
          </a:stretch>
        </p:blipFill>
        <p:spPr>
          <a:xfrm>
            <a:off x="236833" y="1307832"/>
            <a:ext cx="3389250" cy="4750202"/>
          </a:xfrm>
          <a:prstGeom prst="rect">
            <a:avLst/>
          </a:prstGeom>
          <a:ln w="12700">
            <a:miter lim="400000"/>
          </a:ln>
          <a:effectLst>
            <a:outerShdw blurRad="266700" dist="19298" dir="5400000" rotWithShape="0">
              <a:srgbClr val="000000">
                <a:alpha val="91213"/>
              </a:srgbClr>
            </a:outerShdw>
          </a:effectLst>
        </p:spPr>
      </p:pic>
      <p:sp>
        <p:nvSpPr>
          <p:cNvPr id="155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sp>
        <p:nvSpPr>
          <p:cNvPr id="156" name="Oval"/>
          <p:cNvSpPr/>
          <p:nvPr/>
        </p:nvSpPr>
        <p:spPr>
          <a:xfrm>
            <a:off x="1055885" y="1128970"/>
            <a:ext cx="1369915" cy="5107921"/>
          </a:xfrm>
          <a:prstGeom prst="ellipse">
            <a:avLst/>
          </a:prstGeom>
          <a:ln w="38100">
            <a:solidFill>
              <a:srgbClr val="5A81FF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7" name="Inhaltsplatzhalter 2"/>
          <p:cNvSpPr txBox="1">
            <a:spLocks noGrp="1"/>
          </p:cNvSpPr>
          <p:nvPr>
            <p:ph type="body" sz="quarter" idx="1"/>
          </p:nvPr>
        </p:nvSpPr>
        <p:spPr>
          <a:xfrm>
            <a:off x="4306341" y="3973969"/>
            <a:ext cx="4113363" cy="1285771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50317" indent="-250317" defTabSz="333756">
              <a:spcBef>
                <a:spcPts val="400"/>
              </a:spcBef>
              <a:defRPr sz="1752"/>
            </a:pPr>
            <a:r>
              <a:t>MUST</a:t>
            </a:r>
          </a:p>
          <a:p>
            <a:pPr marL="250317" indent="-250317" defTabSz="333756">
              <a:spcBef>
                <a:spcPts val="400"/>
              </a:spcBef>
              <a:defRPr sz="1752"/>
            </a:pPr>
            <a:r>
              <a:t>SHOULD</a:t>
            </a:r>
          </a:p>
          <a:p>
            <a:pPr marL="250317" indent="-250317" defTabSz="333756">
              <a:spcBef>
                <a:spcPts val="400"/>
              </a:spcBef>
              <a:defRPr sz="1752"/>
            </a:pPr>
            <a:r>
              <a:t>COULD</a:t>
            </a:r>
          </a:p>
          <a:p>
            <a:pPr marL="250317" indent="-250317" defTabSz="333756">
              <a:spcBef>
                <a:spcPts val="400"/>
              </a:spcBef>
              <a:defRPr sz="1752"/>
            </a:pPr>
            <a:r>
              <a:t>(WON’T) - KANN WEG :)</a:t>
            </a:r>
          </a:p>
        </p:txBody>
      </p:sp>
      <p:sp>
        <p:nvSpPr>
          <p:cNvPr id="158" name="Titel 1"/>
          <p:cNvSpPr txBox="1"/>
          <p:nvPr/>
        </p:nvSpPr>
        <p:spPr>
          <a:xfrm>
            <a:off x="4430515" y="3131641"/>
            <a:ext cx="3865016" cy="594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algn="ctr">
              <a:defRPr sz="2800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MoSCoW - Skala</a:t>
            </a:r>
          </a:p>
        </p:txBody>
      </p:sp>
      <p:pic>
        <p:nvPicPr>
          <p:cNvPr id="159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49712" y="1307832"/>
            <a:ext cx="4226621" cy="1521584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Bild: https://www.produktbezogen.de/first-things-first-priorisierung-von-ideen-anforderungen/"/>
          <p:cNvSpPr txBox="1"/>
          <p:nvPr/>
        </p:nvSpPr>
        <p:spPr>
          <a:xfrm>
            <a:off x="4383160" y="2843529"/>
            <a:ext cx="4113362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228600">
              <a:defRPr sz="800"/>
            </a:lvl1pPr>
          </a:lstStyle>
          <a:p>
            <a:r>
              <a:t>Bild: https://www.produktbezogen.de/first-things-first-priorisierung-von-ideen-anforderungen/</a:t>
            </a:r>
          </a:p>
        </p:txBody>
      </p:sp>
      <p:sp>
        <p:nvSpPr>
          <p:cNvPr id="161" name="Inhaltsplatzhalter 2"/>
          <p:cNvSpPr txBox="1"/>
          <p:nvPr/>
        </p:nvSpPr>
        <p:spPr>
          <a:xfrm>
            <a:off x="4496841" y="5486191"/>
            <a:ext cx="3389314" cy="704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500"/>
              </a:spcBef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 Aufwand + Nutzen</a:t>
            </a:r>
          </a:p>
        </p:txBody>
      </p:sp>
    </p:spTree>
    <p:extLst>
      <p:ext uri="{BB962C8B-B14F-4D97-AF65-F5344CB8AC3E}">
        <p14:creationId xmlns:p14="http://schemas.microsoft.com/office/powerpoint/2010/main" val="3238271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1834073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4" name="Textfeld 3"/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solidFill>
                  <a:srgbClr val="0D2D81"/>
                </a:solidFill>
                <a:latin typeface="Roboto" charset="0"/>
                <a:ea typeface="Roboto" charset="0"/>
                <a:cs typeface="Roboto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E86DC71-D9D0-419E-BE66-B26B308A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38726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nhaltsplatzhalter 5"/>
          <p:cNvSpPr txBox="1"/>
          <p:nvPr/>
        </p:nvSpPr>
        <p:spPr>
          <a:xfrm>
            <a:off x="412948" y="2960715"/>
            <a:ext cx="8714880" cy="2319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defTabSz="315468">
              <a:spcBef>
                <a:spcPts val="300"/>
              </a:spcBef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marL="630936" lvl="1" indent="-315468" defTabSz="315468">
              <a:spcBef>
                <a:spcPts val="300"/>
              </a:spcBef>
              <a:buSzPct val="100000"/>
              <a:buFont typeface="Arial"/>
              <a:buChar char="•"/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soll sich für AW-Kurse bewerben können (Aufwand: hoch, Nutzen: mittel).</a:t>
            </a:r>
          </a:p>
          <a:p>
            <a:pPr marL="630936" lvl="1" indent="-315468" defTabSz="315468">
              <a:spcBef>
                <a:spcPts val="300"/>
              </a:spcBef>
              <a:buSzPct val="100000"/>
              <a:buFont typeface="Arial"/>
              <a:buChar char="•"/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soll seinen Rückmelde-Status einsehen können (Aufwand: niedrig, Nutzen: hoch).</a:t>
            </a:r>
          </a:p>
          <a:p>
            <a:pPr marL="630936" lvl="1" indent="-315468" defTabSz="315468">
              <a:spcBef>
                <a:spcPts val="300"/>
              </a:spcBef>
              <a:buSzPct val="100000"/>
              <a:buFont typeface="Arial"/>
              <a:buChar char="•"/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defTabSz="315468">
              <a:spcBef>
                <a:spcPts val="300"/>
              </a:spcBef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sz="1518"/>
          </a:p>
        </p:txBody>
      </p:sp>
      <p:sp>
        <p:nvSpPr>
          <p:cNvPr id="164" name="Inhaltsplatzhalter 5"/>
          <p:cNvSpPr txBox="1"/>
          <p:nvPr/>
        </p:nvSpPr>
        <p:spPr>
          <a:xfrm>
            <a:off x="389582" y="1566776"/>
            <a:ext cx="8562083" cy="141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marL="544068" lvl="1" indent="-233172" defTabSz="310895">
              <a:spcBef>
                <a:spcPts val="300"/>
              </a:spcBef>
              <a:buSzPct val="100000"/>
              <a:buFont typeface="Arial"/>
              <a:buChar char="•"/>
              <a:defRPr sz="1224">
                <a:solidFill>
                  <a:srgbClr val="D99694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marL="610277" lvl="1" indent="-299381" defTabSz="310895">
              <a:spcBef>
                <a:spcPts val="300"/>
              </a:spcBef>
              <a:buSzPct val="100000"/>
              <a:buFont typeface="Arial"/>
              <a:buChar char="•"/>
              <a:defRPr sz="1632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(Professor) muss die eingetragenen/gespeicherten Noten ändern können. (Aufwand: mittel, Nutzen: hoch)</a:t>
            </a:r>
          </a:p>
          <a:p>
            <a:pPr marL="621791" lvl="1" indent="-310895" defTabSz="310895">
              <a:spcBef>
                <a:spcPts val="300"/>
              </a:spcBef>
              <a:buSzPct val="100000"/>
              <a:buFont typeface="Arial"/>
              <a:buChar char="•"/>
              <a:defRPr sz="1632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Das System muss die Eingaben validieren (Aufwand: niedrig, Nutzen: hoch).</a:t>
            </a:r>
            <a:endParaRPr sz="1496"/>
          </a:p>
        </p:txBody>
      </p:sp>
      <p:sp>
        <p:nvSpPr>
          <p:cNvPr id="165" name="Titel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426847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Priorisierung der Anforderungen: Beispiele</a:t>
            </a:r>
          </a:p>
        </p:txBody>
      </p:sp>
      <p:sp>
        <p:nvSpPr>
          <p:cNvPr id="166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67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sp>
        <p:nvSpPr>
          <p:cNvPr id="168" name="Titel 1"/>
          <p:cNvSpPr txBox="1"/>
          <p:nvPr/>
        </p:nvSpPr>
        <p:spPr>
          <a:xfrm>
            <a:off x="1066352" y="1302841"/>
            <a:ext cx="1284638" cy="437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Muss:</a:t>
            </a:r>
          </a:p>
        </p:txBody>
      </p:sp>
      <p:sp>
        <p:nvSpPr>
          <p:cNvPr id="169" name="Titel 1"/>
          <p:cNvSpPr txBox="1"/>
          <p:nvPr/>
        </p:nvSpPr>
        <p:spPr>
          <a:xfrm>
            <a:off x="1066352" y="2776634"/>
            <a:ext cx="1284638" cy="437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Soll:</a:t>
            </a:r>
          </a:p>
        </p:txBody>
      </p:sp>
      <p:sp>
        <p:nvSpPr>
          <p:cNvPr id="170" name="Titel 1"/>
          <p:cNvSpPr txBox="1"/>
          <p:nvPr/>
        </p:nvSpPr>
        <p:spPr>
          <a:xfrm>
            <a:off x="901252" y="4479027"/>
            <a:ext cx="1284638" cy="437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algn="ctr"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Kann:</a:t>
            </a:r>
          </a:p>
        </p:txBody>
      </p:sp>
      <p:sp>
        <p:nvSpPr>
          <p:cNvPr id="171" name="Inhaltsplatzhalter 5"/>
          <p:cNvSpPr txBox="1"/>
          <p:nvPr/>
        </p:nvSpPr>
        <p:spPr>
          <a:xfrm>
            <a:off x="412948" y="4694927"/>
            <a:ext cx="8714880" cy="2787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defTabSz="306324">
              <a:spcBef>
                <a:spcPts val="300"/>
              </a:spcBef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kann Hilfsmittel in den angemeldeten Prüfungen ansehen (Aufwand: niedrig, Nutzen: hoch).</a:t>
            </a:r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kann seine Druckerguthaben ansehen und aufladen (Aufwand: mittel, Nutzen: mittel).</a:t>
            </a:r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kann seinen Stundenplan ansehen und konfigurieren (Aufwand: hoch, Nutzen: mittel).</a:t>
            </a:r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defTabSz="306324">
              <a:spcBef>
                <a:spcPts val="300"/>
              </a:spcBef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sz="1474"/>
          </a:p>
        </p:txBody>
      </p:sp>
    </p:spTree>
    <p:extLst>
      <p:ext uri="{BB962C8B-B14F-4D97-AF65-F5344CB8AC3E}">
        <p14:creationId xmlns:p14="http://schemas.microsoft.com/office/powerpoint/2010/main" val="13598386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el 1"/>
          <p:cNvSpPr txBox="1">
            <a:spLocks noGrp="1"/>
          </p:cNvSpPr>
          <p:nvPr>
            <p:ph type="title"/>
          </p:nvPr>
        </p:nvSpPr>
        <p:spPr>
          <a:xfrm>
            <a:off x="358576" y="274638"/>
            <a:ext cx="8426848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Priorisierung der Anforderungen: Akzeptanzkriterien</a:t>
            </a:r>
          </a:p>
        </p:txBody>
      </p:sp>
      <p:sp>
        <p:nvSpPr>
          <p:cNvPr id="174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175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pic>
        <p:nvPicPr>
          <p:cNvPr id="176" name="Bildschirmfoto 2019-01-15 um 21.09.56.png" descr="Bildschirmfoto 2019-01-15 um 21.09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2248" y="1228469"/>
            <a:ext cx="4886010" cy="4908630"/>
          </a:xfrm>
          <a:prstGeom prst="rect">
            <a:avLst/>
          </a:prstGeom>
          <a:ln w="12700">
            <a:miter lim="400000"/>
          </a:ln>
          <a:effectLst>
            <a:outerShdw blurRad="266700" dist="19298" dir="5400000" rotWithShape="0">
              <a:srgbClr val="000000">
                <a:alpha val="91213"/>
              </a:srgbClr>
            </a:outerShdw>
          </a:effectLst>
        </p:spPr>
      </p:pic>
      <p:pic>
        <p:nvPicPr>
          <p:cNvPr id="177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35287" y="1597749"/>
            <a:ext cx="1157872" cy="1037655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Titel 1"/>
          <p:cNvSpPr txBox="1"/>
          <p:nvPr/>
        </p:nvSpPr>
        <p:spPr>
          <a:xfrm>
            <a:off x="5101035" y="2700084"/>
            <a:ext cx="3788270" cy="770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/>
          <a:p>
            <a:pPr algn="ctr"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Akzeptanzkriterien zu</a:t>
            </a:r>
          </a:p>
          <a:p>
            <a:pPr algn="ctr"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Jedem Feature</a:t>
            </a:r>
          </a:p>
        </p:txBody>
      </p:sp>
    </p:spTree>
    <p:extLst>
      <p:ext uri="{BB962C8B-B14F-4D97-AF65-F5344CB8AC3E}">
        <p14:creationId xmlns:p14="http://schemas.microsoft.com/office/powerpoint/2010/main" val="2978853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564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2.3 | Erarbeiten von Gestaltungslösungen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A6CF53B-5FDB-4116-ADED-69B02995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65680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Projektvorgehen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287027" cy="3125804"/>
          </a:xfrm>
        </p:spPr>
        <p:txBody>
          <a:bodyPr>
            <a:normAutofit/>
          </a:bodyPr>
          <a:lstStyle/>
          <a:p>
            <a:r>
              <a:rPr lang="de-DE" sz="1600" dirty="0"/>
              <a:t>…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21336AA-4369-421C-A3EE-BA809165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0046400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8240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4861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25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64897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7006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Studenten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26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0018565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27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3490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51490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– Home: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28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CEAFAFA-760C-4B8A-A9FB-80DB4DEB6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0508"/>
            <a:ext cx="9144000" cy="319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039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– CSV-Import: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29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95F2768-955B-4D45-9736-E040BEADA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93106"/>
            <a:ext cx="5380074" cy="370110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8DF8A03-CAEA-4931-BD73-DA7CF3DF1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993107"/>
            <a:ext cx="9144000" cy="403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7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C99EB83-D5EF-43F0-8E2A-E01CEAFDA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140" y="1785491"/>
            <a:ext cx="3726603" cy="323329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BA61E31C-45A6-4997-B627-7D2259EC2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365" y="1785491"/>
            <a:ext cx="4676775" cy="323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343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– Noten ändern: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30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2AA5D1C-706E-425C-8396-A932907BA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028" y="1991693"/>
            <a:ext cx="6443330" cy="41344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1911F42-03E6-44CD-AC0F-1FC7C1610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884" y="1991693"/>
            <a:ext cx="6184196" cy="424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28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- Notenansicht: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6FF3C4B-7967-48EE-AC7D-15AD74C83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745" y="1902537"/>
            <a:ext cx="5787656" cy="407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271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- Abschlussmeldung: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32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02E8F7C-ED5F-4561-A1DD-31E3B2F2D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59083"/>
            <a:ext cx="9144000" cy="409610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E10EF16-49A1-48E4-8040-6894E847A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633" y="1704959"/>
            <a:ext cx="9144000" cy="435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1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Nachbesserungen nötig: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Editierbarkeit von Feldern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Feature gut, aber noch nicht intuitiv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Farbige Hervorhebung in allen Schritten gewünscht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Inputvalidierung bei Matrikelnummer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Eindeutigkeit von Prüfungen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Löschen der Editierbarkeit von Prüfungen nach Absenden der Abschlussmeldung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6612168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Begeisterung</a:t>
            </a:r>
          </a:p>
          <a:p>
            <a:pPr lvl="3"/>
            <a:r>
              <a:rPr lang="de-DE" sz="1200" dirty="0">
                <a:solidFill>
                  <a:srgbClr val="FF0000"/>
                </a:solidFill>
              </a:rPr>
              <a:t>Video-Sequenz </a:t>
            </a:r>
            <a:r>
              <a:rPr lang="de-DE" sz="1200" dirty="0" err="1">
                <a:solidFill>
                  <a:srgbClr val="FF0000"/>
                </a:solidFill>
              </a:rPr>
              <a:t>Bulenda</a:t>
            </a:r>
            <a:r>
              <a:rPr lang="de-DE" sz="1200" dirty="0">
                <a:solidFill>
                  <a:srgbClr val="FF0000"/>
                </a:solidFill>
              </a:rPr>
              <a:t>: Wann kann ich das System haben?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34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1204926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35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4218192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4396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703A515-E9E9-410F-BE0C-7DDD45B33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482" r="3345"/>
          <a:stretch/>
        </p:blipFill>
        <p:spPr>
          <a:xfrm>
            <a:off x="120417" y="1984456"/>
            <a:ext cx="4603377" cy="39367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36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A54C667-A27E-41D2-B46D-9A1C616A1A25}"/>
              </a:ext>
            </a:extLst>
          </p:cNvPr>
          <p:cNvSpPr txBox="1"/>
          <p:nvPr/>
        </p:nvSpPr>
        <p:spPr>
          <a:xfrm>
            <a:off x="120417" y="1535476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F277BF28-F486-4765-9A11-BA31E68FB2CF}"/>
              </a:ext>
            </a:extLst>
          </p:cNvPr>
          <p:cNvSpPr/>
          <p:nvPr/>
        </p:nvSpPr>
        <p:spPr>
          <a:xfrm>
            <a:off x="309282" y="3984812"/>
            <a:ext cx="3720353" cy="443753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3661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37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89B18F76-5610-44B5-A3B0-9C25FAFA8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789" r="3511"/>
          <a:stretch/>
        </p:blipFill>
        <p:spPr>
          <a:xfrm>
            <a:off x="62753" y="2034148"/>
            <a:ext cx="4065494" cy="37056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9260F81-A33A-4345-B540-7F3EFFE4C9D7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E9D82CCA-5657-4F42-9614-BA74ED4D1242}"/>
              </a:ext>
            </a:extLst>
          </p:cNvPr>
          <p:cNvSpPr/>
          <p:nvPr/>
        </p:nvSpPr>
        <p:spPr>
          <a:xfrm>
            <a:off x="1169895" y="3878029"/>
            <a:ext cx="1963271" cy="322729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2720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38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6140F01-4682-4AE9-821E-7BB602BEC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75" r="3755"/>
          <a:stretch/>
        </p:blipFill>
        <p:spPr>
          <a:xfrm>
            <a:off x="161365" y="1972236"/>
            <a:ext cx="4459941" cy="3895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82238FC-C49B-4484-839C-0BE349F645A8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B3181CC-34DB-4EE9-94B3-8F276D56EBA5}"/>
              </a:ext>
            </a:extLst>
          </p:cNvPr>
          <p:cNvSpPr/>
          <p:nvPr/>
        </p:nvSpPr>
        <p:spPr>
          <a:xfrm>
            <a:off x="927846" y="4329953"/>
            <a:ext cx="282388" cy="82923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171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39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82238FC-C49B-4484-839C-0BE349F645A8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19A27D7D-CDA4-41EB-9463-0D56DF74C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35" r="2026"/>
          <a:stretch/>
        </p:blipFill>
        <p:spPr>
          <a:xfrm>
            <a:off x="125506" y="1929418"/>
            <a:ext cx="4522694" cy="41515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id="{C7F98101-E2AB-4931-8A16-0F40B73973A4}"/>
              </a:ext>
            </a:extLst>
          </p:cNvPr>
          <p:cNvSpPr/>
          <p:nvPr/>
        </p:nvSpPr>
        <p:spPr>
          <a:xfrm>
            <a:off x="2774576" y="2626659"/>
            <a:ext cx="1425389" cy="322729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207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0813427-B16F-49F9-8132-61E4CF399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273" y="1513331"/>
            <a:ext cx="3105583" cy="4557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4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D0DA195-7435-4B5F-8DD1-6ACAE3DE5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70816"/>
            <a:ext cx="9144000" cy="189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49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40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7578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5ECF429-C0CF-44AF-A217-5999E723121F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3B5B9603-9C35-4E49-B727-B3451566A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7389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Endprodukt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Erfahrungen..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41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946AA78-59D1-428B-BB5D-0E99F3EE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05001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4585653-268B-47D2-BFAE-2C734AC1D40E}"/>
              </a:ext>
            </a:extLst>
          </p:cNvPr>
          <p:cNvSpPr txBox="1"/>
          <p:nvPr/>
        </p:nvSpPr>
        <p:spPr>
          <a:xfrm>
            <a:off x="512135" y="1764863"/>
            <a:ext cx="85698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Auf den ersten Blick:</a:t>
            </a:r>
          </a:p>
          <a:p>
            <a:endParaRPr lang="de-DE" sz="1600" dirty="0">
              <a:latin typeface="Roboto Light" charset="0"/>
              <a:ea typeface="Roboto Light" charset="0"/>
              <a:cs typeface="Roboto Light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System weder übersichtlich noch intuitiv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Was ist eigentlich anklickbar?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Nötige Eingaben teils verwirrend / funktionieren nicht korrekt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Hilfefunktion verwirrt mehr als sie Hilfe bringt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16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3074" name="Picture 2" descr="Ein Mann wird von einem Fußball im Gesicht getroffen">
            <a:extLst>
              <a:ext uri="{FF2B5EF4-FFF2-40B4-BE49-F238E27FC236}">
                <a16:creationId xmlns:a16="http://schemas.microsoft.com/office/drawing/2014/main" id="{21F18D04-8ADD-484F-A98F-52C758CC9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909" y="3362822"/>
            <a:ext cx="4806581" cy="2702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EAE7FD0-1D62-496D-9B5B-5E79A4DC1275}"/>
              </a:ext>
            </a:extLst>
          </p:cNvPr>
          <p:cNvSpPr txBox="1"/>
          <p:nvPr/>
        </p:nvSpPr>
        <p:spPr>
          <a:xfrm>
            <a:off x="4149909" y="6065539"/>
            <a:ext cx="480658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00" dirty="0">
                <a:latin typeface="Roboto Light" charset="0"/>
                <a:ea typeface="Roboto Light" charset="0"/>
                <a:cs typeface="Roboto Light" charset="0"/>
              </a:rPr>
              <a:t>Quelle: https://www.maennersache.de/mann-von-fussball-gesicht-getroffen-zeitlupe-slow-motion-guys-video-699.html</a:t>
            </a:r>
          </a:p>
        </p:txBody>
      </p:sp>
    </p:spTree>
    <p:extLst>
      <p:ext uri="{BB962C8B-B14F-4D97-AF65-F5344CB8AC3E}">
        <p14:creationId xmlns:p14="http://schemas.microsoft.com/office/powerpoint/2010/main" val="411660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6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28114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7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315334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9E38990-E705-48F6-87EB-FFFC31B5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8246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8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93319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2.1 | Verstehen und Festlegen des Nutzungskontexts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D61E9358-A911-4837-AC92-7B0C36CB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422244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015" y="1442316"/>
            <a:ext cx="6484135" cy="4863102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9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248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sz="3000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chemeClr val="bg1">
                    <a:lumMod val="50000"/>
                  </a:schemeClr>
                </a:solidFill>
              </a:rPr>
              <a:t>Aufgaben &amp; Ziele der Nutzer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748AE867-E7A7-485F-8BD2-2D09FE886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27137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  <a:effectLst/>
      </a:spPr>
      <a:bodyPr rtlCol="0" anchor="ctr"/>
      <a:lstStyle>
        <a:defPPr algn="ctr">
          <a:defRPr dirty="0">
            <a:solidFill>
              <a:schemeClr val="tx1"/>
            </a:solidFill>
            <a:latin typeface="Roboto Light" charset="0"/>
            <a:ea typeface="Roboto Light" charset="0"/>
            <a:cs typeface="Roboto Light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dirty="0" smtClean="0">
            <a:latin typeface="Roboto Light" charset="0"/>
            <a:ea typeface="Roboto Light" charset="0"/>
            <a:cs typeface="Roboto Light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815</Words>
  <Application>Microsoft Office PowerPoint</Application>
  <PresentationFormat>Bildschirmpräsentation (4:3)</PresentationFormat>
  <Paragraphs>298</Paragraphs>
  <Slides>41</Slides>
  <Notes>30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41</vt:i4>
      </vt:variant>
    </vt:vector>
  </HeadingPairs>
  <TitlesOfParts>
    <vt:vector size="48" baseType="lpstr">
      <vt:lpstr>Arial</vt:lpstr>
      <vt:lpstr>Calibri</vt:lpstr>
      <vt:lpstr>Roboto</vt:lpstr>
      <vt:lpstr>Roboto Light</vt:lpstr>
      <vt:lpstr>Segoe UI Light</vt:lpstr>
      <vt:lpstr>Wingdings</vt:lpstr>
      <vt:lpstr>Office-Design</vt:lpstr>
      <vt:lpstr>Abschlusspräsentation HCI QIS-System OTH Regensburg</vt:lpstr>
      <vt:lpstr>Inhalt</vt:lpstr>
      <vt:lpstr>Ausgangssituation Das aktuelle QIS-System</vt:lpstr>
      <vt:lpstr>Ausgangssituation Das aktuelle QIS-System</vt:lpstr>
      <vt:lpstr>Ausgangssituation Das aktuelle QIS-System</vt:lpstr>
      <vt:lpstr>Ausgangssituation Das aktuelle QIS-System</vt:lpstr>
      <vt:lpstr>Inhalt</vt:lpstr>
      <vt:lpstr>Inhalt</vt:lpstr>
      <vt:lpstr>PowerPoint-Präsentation</vt:lpstr>
      <vt:lpstr>PowerPoint-Präsentation</vt:lpstr>
      <vt:lpstr>Projektvorgehen Verstehen und Festlegen des Nutzungskontexts Analysemethode: Interview </vt:lpstr>
      <vt:lpstr>PowerPoint-Präsentation</vt:lpstr>
      <vt:lpstr>PowerPoint-Präsentation</vt:lpstr>
      <vt:lpstr>Projektvorgehen Verstehen und Festlegen des Nutzungskontexts Spezifizieren des Nutzungskontexts </vt:lpstr>
      <vt:lpstr>Projektvorgehen Verstehen und Festlegen des Nutzungskontexts Bsp.: Persona Prof. Marquina </vt:lpstr>
      <vt:lpstr>Inhalt</vt:lpstr>
      <vt:lpstr>Projektvorgehen Festlegen der Nutzungsanforderungen Auswertung der Ergebnisse der ersten Phase  </vt:lpstr>
      <vt:lpstr>Projektvorgehen Festlegen der Nutzungsanforderungen Auswertung der Ergebnisse =&gt; Spezifikation der Anforderungen</vt:lpstr>
      <vt:lpstr>Projektvorgehen Festlegen der Nutzungsanforderungen Priorisierung der Anforderungen</vt:lpstr>
      <vt:lpstr>Projektvorgehen Festlegen der Nutzungsanforderungen Priorisierung der Anforderungen: Beispiele</vt:lpstr>
      <vt:lpstr>Projektvorgehen Festlegen der Nutzungsanforderungen Priorisierung der Anforderungen: Akzeptanzkriterien</vt:lpstr>
      <vt:lpstr>Inhalt</vt:lpstr>
      <vt:lpstr>Projektvorgehen</vt:lpstr>
      <vt:lpstr>Inhalt</vt:lpstr>
      <vt:lpstr>Inhalt</vt:lpstr>
      <vt:lpstr>Ergebnisse Usability-Test Studenten</vt:lpstr>
      <vt:lpstr>Inhalt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Inhalt</vt:lpstr>
      <vt:lpstr>Ergebnisse Usability-Test Sekretariat</vt:lpstr>
      <vt:lpstr>Ergebnisse Usability-Test Sekretariat</vt:lpstr>
      <vt:lpstr>Ergebnisse Usability-Test Sekretariat</vt:lpstr>
      <vt:lpstr>Ergebnisse Usability-Test Sekretariat</vt:lpstr>
      <vt:lpstr>Inhalt</vt:lpstr>
      <vt:lpstr>Endprodukt</vt:lpstr>
    </vt:vector>
  </TitlesOfParts>
  <Manager/>
  <Company>OTH Regensburg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Markus Heckner</dc:creator>
  <cp:keywords/>
  <dc:description/>
  <cp:lastModifiedBy>Carola Vaitl</cp:lastModifiedBy>
  <cp:revision>386</cp:revision>
  <dcterms:created xsi:type="dcterms:W3CDTF">2015-01-20T11:07:18Z</dcterms:created>
  <dcterms:modified xsi:type="dcterms:W3CDTF">2019-01-16T08:00:24Z</dcterms:modified>
  <cp:category/>
</cp:coreProperties>
</file>